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58" r:id="rId5"/>
    <p:sldId id="260" r:id="rId6"/>
    <p:sldId id="259" r:id="rId7"/>
    <p:sldId id="272" r:id="rId8"/>
    <p:sldId id="261" r:id="rId9"/>
    <p:sldId id="269" r:id="rId10"/>
    <p:sldId id="262" r:id="rId11"/>
    <p:sldId id="273" r:id="rId12"/>
    <p:sldId id="263" r:id="rId13"/>
    <p:sldId id="267" r:id="rId14"/>
    <p:sldId id="278" r:id="rId15"/>
    <p:sldId id="271" r:id="rId16"/>
    <p:sldId id="270" r:id="rId17"/>
    <p:sldId id="274" r:id="rId18"/>
    <p:sldId id="275" r:id="rId19"/>
    <p:sldId id="276" r:id="rId20"/>
    <p:sldId id="277" r:id="rId21"/>
    <p:sldId id="264" r:id="rId22"/>
    <p:sldId id="265" r:id="rId23"/>
    <p:sldId id="266" r:id="rId24"/>
    <p:sldId id="281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2B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0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24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5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A12A98-BE50-46A9-8AEB-A69E050BA5BC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51F8-282D-452F-8AFE-29AE05A1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0A0C-5006-4A36-A64A-49A9A35D10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54088"/>
            <a:ext cx="10866438" cy="87471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Basic Concepts of Thermodynamics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5CC1E-CEAF-45FF-8475-2E0B10277DF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66991" y="2146300"/>
            <a:ext cx="4200939" cy="87471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b="1" dirty="0"/>
              <a:t>B.Sc Chem (H) 3rd Semester</a:t>
            </a:r>
          </a:p>
          <a:p>
            <a:r>
              <a:rPr lang="en-US" b="1" dirty="0"/>
              <a:t>        Physical Chemistry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E6845-B16E-4C21-832D-95D422F11F05}"/>
              </a:ext>
            </a:extLst>
          </p:cNvPr>
          <p:cNvSpPr txBox="1"/>
          <p:nvPr/>
        </p:nvSpPr>
        <p:spPr>
          <a:xfrm flipH="1">
            <a:off x="6838124" y="3723814"/>
            <a:ext cx="44394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Dr.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Sayantani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Chatterjee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Vijaygarh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Jyotish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College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8,2 Jadavpur Central Rd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Bijoygarh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Jadavpur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Kolkata-700032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908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nsive and Extensive Thermodynamic Properties">
            <a:extLst>
              <a:ext uri="{FF2B5EF4-FFF2-40B4-BE49-F238E27FC236}">
                <a16:creationId xmlns:a16="http://schemas.microsoft.com/office/drawing/2014/main" id="{CF62B8D5-57C5-47AE-BD33-044999AE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357809"/>
            <a:ext cx="104692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0C422BD-E7B0-4FFF-B06E-0E8C2BBC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914400"/>
            <a:ext cx="91567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1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Thermodynamic “State Function”&#10;State Functions only depend on the current&#10;(thermodynamic) state of the system.&#10;How the s...">
            <a:extLst>
              <a:ext uri="{FF2B5EF4-FFF2-40B4-BE49-F238E27FC236}">
                <a16:creationId xmlns:a16="http://schemas.microsoft.com/office/drawing/2014/main" id="{79E669EC-B140-41EA-A676-C8F53BED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1179443"/>
            <a:ext cx="8706677" cy="49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0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8A22D6-6170-4D62-84A3-69029D83F55E}"/>
              </a:ext>
            </a:extLst>
          </p:cNvPr>
          <p:cNvSpPr txBox="1"/>
          <p:nvPr/>
        </p:nvSpPr>
        <p:spPr>
          <a:xfrm flipH="1">
            <a:off x="3517788" y="576473"/>
            <a:ext cx="438050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risten ITC" panose="03050502040202030202" pitchFamily="66" charset="0"/>
              </a:rPr>
              <a:t>Path function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F4F3BA-118D-4F13-AE88-475200FBB158}"/>
              </a:ext>
            </a:extLst>
          </p:cNvPr>
          <p:cNvSpPr/>
          <p:nvPr/>
        </p:nvSpPr>
        <p:spPr>
          <a:xfrm rot="10800000" flipH="1" flipV="1">
            <a:off x="238538" y="1537252"/>
            <a:ext cx="5539409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path function does depend on the path followed in getting from the starting to the final step. They are inexact differentials.</a:t>
            </a:r>
          </a:p>
        </p:txBody>
      </p:sp>
      <p:pic>
        <p:nvPicPr>
          <p:cNvPr id="17410" name="Picture 2" descr="Path through the forest by DarkPhoenix36 on DeviantArt">
            <a:extLst>
              <a:ext uri="{FF2B5EF4-FFF2-40B4-BE49-F238E27FC236}">
                <a16:creationId xmlns:a16="http://schemas.microsoft.com/office/drawing/2014/main" id="{87E8716F-5F47-4683-B28C-A5973CEC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5" y="1789043"/>
            <a:ext cx="4940783" cy="37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0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A3976-C2E8-4D5E-9CC7-40F2CA171186}"/>
              </a:ext>
            </a:extLst>
          </p:cNvPr>
          <p:cNvSpPr txBox="1"/>
          <p:nvPr/>
        </p:nvSpPr>
        <p:spPr>
          <a:xfrm flipH="1">
            <a:off x="4373218" y="781875"/>
            <a:ext cx="376361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Eras Bold ITC" panose="020B0907030504020204" pitchFamily="34" charset="0"/>
              </a:rPr>
              <a:t>Path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C1035-0AD9-44B4-94C3-5B520335EB20}"/>
              </a:ext>
            </a:extLst>
          </p:cNvPr>
          <p:cNvSpPr txBox="1"/>
          <p:nvPr/>
        </p:nvSpPr>
        <p:spPr>
          <a:xfrm flipH="1">
            <a:off x="2060047" y="1881808"/>
            <a:ext cx="8501935" cy="58477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Work (W) and heat (q) are path functions.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34BD0-6263-417E-847C-AA45EC32FB6F}"/>
              </a:ext>
            </a:extLst>
          </p:cNvPr>
          <p:cNvSpPr txBox="1"/>
          <p:nvPr/>
        </p:nvSpPr>
        <p:spPr>
          <a:xfrm flipH="1">
            <a:off x="2060047" y="2915477"/>
            <a:ext cx="8501935" cy="30469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Two mountain climbers of equal mass scale the same cliff. One climbs straight up while the other backslides numerous times on the way up…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Who did more work?</a:t>
            </a:r>
          </a:p>
        </p:txBody>
      </p:sp>
    </p:spTree>
    <p:extLst>
      <p:ext uri="{BB962C8B-B14F-4D97-AF65-F5344CB8AC3E}">
        <p14:creationId xmlns:p14="http://schemas.microsoft.com/office/powerpoint/2010/main" val="87052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1EB3411-8AA2-4E8F-8999-CCDA9D0C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52939"/>
            <a:ext cx="9156700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3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12B726E-4F72-4A4A-8A11-1975F6DB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755374"/>
            <a:ext cx="9156700" cy="52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9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B15C18C-53B5-483D-B5A6-A922BF81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980660"/>
            <a:ext cx="9156700" cy="50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fference Between Reversible and Irreversible Process with Examples">
            <a:extLst>
              <a:ext uri="{FF2B5EF4-FFF2-40B4-BE49-F238E27FC236}">
                <a16:creationId xmlns:a16="http://schemas.microsoft.com/office/drawing/2014/main" id="{EBE4F709-A2E6-4DFB-A384-FDED55F7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1831493"/>
            <a:ext cx="10045147" cy="48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445923-C8ED-49EA-B2FC-A82BE15F4CF0}"/>
              </a:ext>
            </a:extLst>
          </p:cNvPr>
          <p:cNvSpPr/>
          <p:nvPr/>
        </p:nvSpPr>
        <p:spPr>
          <a:xfrm>
            <a:off x="1656523" y="450574"/>
            <a:ext cx="8878956" cy="9674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lgerian" panose="04020705040A02060702" pitchFamily="82" charset="0"/>
              </a:rPr>
              <a:t>Difference between Reversible and Irreversible Processes</a:t>
            </a:r>
          </a:p>
        </p:txBody>
      </p:sp>
    </p:spTree>
    <p:extLst>
      <p:ext uri="{BB962C8B-B14F-4D97-AF65-F5344CB8AC3E}">
        <p14:creationId xmlns:p14="http://schemas.microsoft.com/office/powerpoint/2010/main" val="366420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59FFA05-D601-45FF-8871-ABE5D2CCE746}"/>
              </a:ext>
            </a:extLst>
          </p:cNvPr>
          <p:cNvSpPr/>
          <p:nvPr/>
        </p:nvSpPr>
        <p:spPr>
          <a:xfrm>
            <a:off x="1510748" y="1524000"/>
            <a:ext cx="9422295" cy="34853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ooper Black" panose="0208090404030B020404" pitchFamily="18" charset="0"/>
              </a:rPr>
              <a:t>First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9292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44262F6-3A78-488D-8C2D-76EEAE4CCCA3}"/>
              </a:ext>
            </a:extLst>
          </p:cNvPr>
          <p:cNvSpPr/>
          <p:nvPr/>
        </p:nvSpPr>
        <p:spPr>
          <a:xfrm>
            <a:off x="2411898" y="79512"/>
            <a:ext cx="7712764" cy="12192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Todays learning objectives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D18581-41EA-44A6-A680-351496F8BFB5}"/>
              </a:ext>
            </a:extLst>
          </p:cNvPr>
          <p:cNvSpPr/>
          <p:nvPr/>
        </p:nvSpPr>
        <p:spPr>
          <a:xfrm>
            <a:off x="1457740" y="1563757"/>
            <a:ext cx="10336695" cy="47442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What is Thermodynamics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Laws related to Thermodynamics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What is system and surroundings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Types of system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Types of process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Classification of functions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Statement and mathematical form of Thermodynamics 1st law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Concepts of Enthalpy</a:t>
            </a:r>
          </a:p>
        </p:txBody>
      </p:sp>
    </p:spTree>
    <p:extLst>
      <p:ext uri="{BB962C8B-B14F-4D97-AF65-F5344CB8AC3E}">
        <p14:creationId xmlns:p14="http://schemas.microsoft.com/office/powerpoint/2010/main" val="54765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 20 Thermodynamics [5] heat, work, and internal energy heat, work, and  internal energy the 1 st law of thermodynamics the 1 st law of  thermodynamics the. - ppt download">
            <a:extLst>
              <a:ext uri="{FF2B5EF4-FFF2-40B4-BE49-F238E27FC236}">
                <a16:creationId xmlns:a16="http://schemas.microsoft.com/office/drawing/2014/main" id="{EA486829-C080-4C59-94E0-C6990D16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1032665"/>
            <a:ext cx="9660834" cy="53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rst Law of Thermodynamics">
            <a:extLst>
              <a:ext uri="{FF2B5EF4-FFF2-40B4-BE49-F238E27FC236}">
                <a16:creationId xmlns:a16="http://schemas.microsoft.com/office/drawing/2014/main" id="{F3FC5C0B-3F33-49AD-8F09-E7CE40D4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5349"/>
            <a:ext cx="9965635" cy="54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rst Law of Thermodynamics">
            <a:extLst>
              <a:ext uri="{FF2B5EF4-FFF2-40B4-BE49-F238E27FC236}">
                <a16:creationId xmlns:a16="http://schemas.microsoft.com/office/drawing/2014/main" id="{7254EADA-4EAC-48DD-80B4-CEDA7E1C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2238375"/>
            <a:ext cx="8865703" cy="36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2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rst Law of Thermodynamics Examples Formula Derivation &amp;amp; Problems">
            <a:extLst>
              <a:ext uri="{FF2B5EF4-FFF2-40B4-BE49-F238E27FC236}">
                <a16:creationId xmlns:a16="http://schemas.microsoft.com/office/drawing/2014/main" id="{6CDCC06C-A784-41DB-9A74-253638A6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1" y="1603513"/>
            <a:ext cx="8242852" cy="48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7665E-9048-4380-B440-4DBFB91AE98E}"/>
              </a:ext>
            </a:extLst>
          </p:cNvPr>
          <p:cNvSpPr txBox="1"/>
          <p:nvPr/>
        </p:nvSpPr>
        <p:spPr>
          <a:xfrm>
            <a:off x="225287" y="649357"/>
            <a:ext cx="11966713" cy="584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Mathematical expression of first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10351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2ABC11B-DA74-4815-83F9-08924626077D}"/>
              </a:ext>
            </a:extLst>
          </p:cNvPr>
          <p:cNvSpPr/>
          <p:nvPr/>
        </p:nvSpPr>
        <p:spPr>
          <a:xfrm rot="10800000" flipH="1" flipV="1">
            <a:off x="2133600" y="2213113"/>
            <a:ext cx="8587407" cy="217335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Concepts of Enthalpy</a:t>
            </a:r>
          </a:p>
        </p:txBody>
      </p:sp>
    </p:spTree>
    <p:extLst>
      <p:ext uri="{BB962C8B-B14F-4D97-AF65-F5344CB8AC3E}">
        <p14:creationId xmlns:p14="http://schemas.microsoft.com/office/powerpoint/2010/main" val="71344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fine a new state variable called enthalpy which equals the internal&#10; energy plus the pressure times the volume.">
            <a:extLst>
              <a:ext uri="{FF2B5EF4-FFF2-40B4-BE49-F238E27FC236}">
                <a16:creationId xmlns:a16="http://schemas.microsoft.com/office/drawing/2014/main" id="{4C6AC53F-3FED-4ADB-84C6-1BA4995F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450574"/>
            <a:ext cx="9024730" cy="60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09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thalpy">
            <a:extLst>
              <a:ext uri="{FF2B5EF4-FFF2-40B4-BE49-F238E27FC236}">
                <a16:creationId xmlns:a16="http://schemas.microsoft.com/office/drawing/2014/main" id="{68676CF2-9ACC-4B5E-AB1E-BD370EBF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1187724"/>
            <a:ext cx="8534399" cy="55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AB6731A-0879-45BE-97F8-9E7C669DF56F}"/>
              </a:ext>
            </a:extLst>
          </p:cNvPr>
          <p:cNvSpPr/>
          <p:nvPr/>
        </p:nvSpPr>
        <p:spPr>
          <a:xfrm>
            <a:off x="7305266" y="735496"/>
            <a:ext cx="1974574" cy="1205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     </a:t>
            </a:r>
            <a:r>
              <a:rPr lang="en-US" sz="40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43B9465-4BC4-4E55-9FD6-BD3A852964F3}"/>
              </a:ext>
            </a:extLst>
          </p:cNvPr>
          <p:cNvSpPr/>
          <p:nvPr/>
        </p:nvSpPr>
        <p:spPr>
          <a:xfrm>
            <a:off x="7805530" y="1187724"/>
            <a:ext cx="45719" cy="1507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83902D6-32AD-4F54-A3AD-97E9826B5A18}"/>
              </a:ext>
            </a:extLst>
          </p:cNvPr>
          <p:cNvSpPr/>
          <p:nvPr/>
        </p:nvSpPr>
        <p:spPr>
          <a:xfrm>
            <a:off x="7805530" y="1141340"/>
            <a:ext cx="556591" cy="43566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FC2CE9-CD92-449B-AC50-AB38D6A18554}"/>
              </a:ext>
            </a:extLst>
          </p:cNvPr>
          <p:cNvSpPr/>
          <p:nvPr/>
        </p:nvSpPr>
        <p:spPr>
          <a:xfrm>
            <a:off x="3273286" y="1060173"/>
            <a:ext cx="5897218" cy="1007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Bold ITC" panose="020B0907030504020204" pitchFamily="34" charset="0"/>
              </a:rPr>
              <a:t>Next class’s objectives</a:t>
            </a:r>
            <a:endParaRPr lang="en-US" sz="4000" b="1" dirty="0">
              <a:latin typeface="Eras Bold ITC" panose="020B0907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B1549-4CC9-4C5A-ADC3-5BAAF49D0702}"/>
              </a:ext>
            </a:extLst>
          </p:cNvPr>
          <p:cNvSpPr txBox="1"/>
          <p:nvPr/>
        </p:nvSpPr>
        <p:spPr>
          <a:xfrm>
            <a:off x="2040835" y="2729948"/>
            <a:ext cx="7686261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solidFill>
                  <a:srgbClr val="FFC000"/>
                </a:solidFill>
              </a:rPr>
              <a:t> Heat Capacity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2. Joule’s Experiment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3. Joule Thomson Experiment</a:t>
            </a:r>
          </a:p>
        </p:txBody>
      </p:sp>
    </p:spTree>
    <p:extLst>
      <p:ext uri="{BB962C8B-B14F-4D97-AF65-F5344CB8AC3E}">
        <p14:creationId xmlns:p14="http://schemas.microsoft.com/office/powerpoint/2010/main" val="1675538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64,287 Thank You Stock Photos, Pictures &amp;amp; Royalty-Free Images - iStock">
            <a:extLst>
              <a:ext uri="{FF2B5EF4-FFF2-40B4-BE49-F238E27FC236}">
                <a16:creationId xmlns:a16="http://schemas.microsoft.com/office/drawing/2014/main" id="{3519FD97-1D89-4731-BE44-E93CD64A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192697"/>
            <a:ext cx="5829300" cy="39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26956-70DD-4BA6-8567-2493C767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2" y="530087"/>
            <a:ext cx="4664763" cy="503584"/>
          </a:xfrm>
        </p:spPr>
        <p:txBody>
          <a:bodyPr/>
          <a:lstStyle/>
          <a:p>
            <a:br>
              <a:rPr lang="en-US" dirty="0"/>
            </a:b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A79FC-1710-45E2-8DAF-66D8326122A4}"/>
              </a:ext>
            </a:extLst>
          </p:cNvPr>
          <p:cNvSpPr txBox="1"/>
          <p:nvPr/>
        </p:nvSpPr>
        <p:spPr>
          <a:xfrm>
            <a:off x="1060174" y="2213113"/>
            <a:ext cx="10071652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is a branch of  Physical Chemistry in which the motion of heat i.e. the change of heat of any chemical substance during any chemical or physical change is studied.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monitors the effects of heat , energy and work of a system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Thermodynamics is only deals with macroscopic changes and observations.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081C96-AF40-4632-9B00-96643A80CBD3}"/>
              </a:ext>
            </a:extLst>
          </p:cNvPr>
          <p:cNvSpPr/>
          <p:nvPr/>
        </p:nvSpPr>
        <p:spPr>
          <a:xfrm>
            <a:off x="2451652" y="516836"/>
            <a:ext cx="6321287" cy="12324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4193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AF78-0F23-4904-BD25-E62CF4839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4906" y="452438"/>
            <a:ext cx="6215270" cy="7397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Laws of Thermodynamics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B832-3335-4AA5-9AB1-817238623B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0905" y="1670050"/>
            <a:ext cx="10880034" cy="4386193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Zeroth law of Thermodynamics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 When two bodies are in thermal equilibrium with    a third body, they are also in thermal equilibrium with each other.</a:t>
            </a:r>
          </a:p>
          <a:p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First  law of thermodynamics</a:t>
            </a:r>
            <a:r>
              <a:rPr lang="en-US" b="1" dirty="0">
                <a:solidFill>
                  <a:srgbClr val="C00000"/>
                </a:solidFill>
              </a:rPr>
              <a:t>- This law is related to conservation of energy i.e. energy can neither be created nor be destroyed, it can only be transformed from one form to another.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 </a:t>
            </a:r>
            <a:r>
              <a:rPr lang="en-US" b="1" u="sng" dirty="0">
                <a:solidFill>
                  <a:srgbClr val="002060"/>
                </a:solidFill>
              </a:rPr>
              <a:t>Second law of thermodynamics</a:t>
            </a:r>
            <a:r>
              <a:rPr lang="en-US" b="1" dirty="0">
                <a:solidFill>
                  <a:srgbClr val="002060"/>
                </a:solidFill>
              </a:rPr>
              <a:t>- The heat taken from the source is not completely convertible to mechanical work i.e. in other words this is impossible to construct an engine with 100% efficiency.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3300"/>
                </a:solidFill>
              </a:rPr>
              <a:t> </a:t>
            </a:r>
            <a:r>
              <a:rPr lang="en-US" b="1" u="sng" dirty="0">
                <a:solidFill>
                  <a:srgbClr val="003300"/>
                </a:solidFill>
              </a:rPr>
              <a:t>Third law of Thermodynamics</a:t>
            </a:r>
            <a:r>
              <a:rPr lang="en-US" b="1" dirty="0">
                <a:solidFill>
                  <a:srgbClr val="003300"/>
                </a:solidFill>
              </a:rPr>
              <a:t>- For an isolated system e.g. for any perfect crystalline solid at zero kelvin temperature the entropy will be zero.</a:t>
            </a:r>
          </a:p>
          <a:p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9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97F8D6-7C79-410F-AEB2-C35459C265D2}"/>
              </a:ext>
            </a:extLst>
          </p:cNvPr>
          <p:cNvSpPr txBox="1">
            <a:spLocks/>
          </p:cNvSpPr>
          <p:nvPr/>
        </p:nvSpPr>
        <p:spPr>
          <a:xfrm>
            <a:off x="490331" y="2769701"/>
            <a:ext cx="11277601" cy="94090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terms using in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88613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aws of thermodynamics (article) | Khan Academy">
            <a:extLst>
              <a:ext uri="{FF2B5EF4-FFF2-40B4-BE49-F238E27FC236}">
                <a16:creationId xmlns:a16="http://schemas.microsoft.com/office/drawing/2014/main" id="{F625935B-8851-4350-B579-1B41B3855B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434" y="2679700"/>
            <a:ext cx="4611757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0D36AB-4DA2-4C82-A4CB-29E74190C406}"/>
              </a:ext>
            </a:extLst>
          </p:cNvPr>
          <p:cNvSpPr/>
          <p:nvPr/>
        </p:nvSpPr>
        <p:spPr>
          <a:xfrm>
            <a:off x="4174435" y="89452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1D12C0-012B-43C9-B19F-DE52E594CFE8}"/>
              </a:ext>
            </a:extLst>
          </p:cNvPr>
          <p:cNvSpPr/>
          <p:nvPr/>
        </p:nvSpPr>
        <p:spPr>
          <a:xfrm>
            <a:off x="1364974" y="894522"/>
            <a:ext cx="8136835" cy="17857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System- The part of the system which is under thermodynamic observation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3453A-B214-46E1-8698-773486EAE65C}"/>
              </a:ext>
            </a:extLst>
          </p:cNvPr>
          <p:cNvSpPr/>
          <p:nvPr/>
        </p:nvSpPr>
        <p:spPr>
          <a:xfrm>
            <a:off x="940903" y="3538330"/>
            <a:ext cx="5155097" cy="1843709"/>
          </a:xfrm>
          <a:prstGeom prst="rect">
            <a:avLst/>
          </a:prstGeom>
          <a:solidFill>
            <a:srgbClr val="62B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Surroundings- </a:t>
            </a: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part other than system is called surroundings</a:t>
            </a:r>
          </a:p>
        </p:txBody>
      </p:sp>
    </p:spTree>
    <p:extLst>
      <p:ext uri="{BB962C8B-B14F-4D97-AF65-F5344CB8AC3E}">
        <p14:creationId xmlns:p14="http://schemas.microsoft.com/office/powerpoint/2010/main" val="35420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92DA0E7-5D21-4994-9970-78BB1F34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715618"/>
            <a:ext cx="9156700" cy="5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6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5EBDC34-24DC-43C0-BBB5-C7C262CB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4" y="2881689"/>
            <a:ext cx="8481391" cy="32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4270F-CA0F-45A6-A030-003D143EE88B}"/>
              </a:ext>
            </a:extLst>
          </p:cNvPr>
          <p:cNvSpPr txBox="1"/>
          <p:nvPr/>
        </p:nvSpPr>
        <p:spPr>
          <a:xfrm flipH="1">
            <a:off x="2610678" y="940904"/>
            <a:ext cx="649356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Thermodynamic systems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2BA8F42-E7F4-440E-8009-E59826BC68CB}"/>
              </a:ext>
            </a:extLst>
          </p:cNvPr>
          <p:cNvSpPr/>
          <p:nvPr/>
        </p:nvSpPr>
        <p:spPr>
          <a:xfrm>
            <a:off x="5632174" y="180229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B841BAA-2083-45FA-A600-6E5529484A06}"/>
              </a:ext>
            </a:extLst>
          </p:cNvPr>
          <p:cNvSpPr/>
          <p:nvPr/>
        </p:nvSpPr>
        <p:spPr>
          <a:xfrm>
            <a:off x="5804452" y="2040835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B697354-F186-4D89-AC92-17505605EB34}"/>
              </a:ext>
            </a:extLst>
          </p:cNvPr>
          <p:cNvSpPr/>
          <p:nvPr/>
        </p:nvSpPr>
        <p:spPr>
          <a:xfrm flipH="1">
            <a:off x="5367133" y="1802295"/>
            <a:ext cx="662611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9253C06-9AD3-4351-B1B2-CB175D0E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622852"/>
            <a:ext cx="9156700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78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517</TotalTime>
  <Words>408</Words>
  <Application>Microsoft Office PowerPoint</Application>
  <PresentationFormat>Widescreen</PresentationFormat>
  <Paragraphs>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Algerian</vt:lpstr>
      <vt:lpstr>Arial</vt:lpstr>
      <vt:lpstr>Arial Rounded MT Bold</vt:lpstr>
      <vt:lpstr>Century Gothic</vt:lpstr>
      <vt:lpstr>Cooper Black</vt:lpstr>
      <vt:lpstr>Eras Bold ITC</vt:lpstr>
      <vt:lpstr>Kristen ITC</vt:lpstr>
      <vt:lpstr>Times New Roman</vt:lpstr>
      <vt:lpstr>Wingdings</vt:lpstr>
      <vt:lpstr>Wingdings 3</vt:lpstr>
      <vt:lpstr>Ion</vt:lpstr>
      <vt:lpstr>Basic Concepts of Thermodynamics</vt:lpstr>
      <vt:lpstr>PowerPoint Presentation</vt:lpstr>
      <vt:lpstr> </vt:lpstr>
      <vt:lpstr>  Laws of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Thermodynamics</dc:title>
  <dc:creator>pc</dc:creator>
  <cp:lastModifiedBy>pc</cp:lastModifiedBy>
  <cp:revision>11</cp:revision>
  <dcterms:created xsi:type="dcterms:W3CDTF">2021-12-16T02:04:58Z</dcterms:created>
  <dcterms:modified xsi:type="dcterms:W3CDTF">2021-12-31T14:43:08Z</dcterms:modified>
</cp:coreProperties>
</file>